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handoutMasterIdLst>
    <p:handoutMasterId r:id="rId51"/>
  </p:handoutMasterIdLst>
  <p:sldIdLst>
    <p:sldId id="375" r:id="rId3"/>
    <p:sldId id="394" r:id="rId4"/>
    <p:sldId id="456" r:id="rId5"/>
    <p:sldId id="342" r:id="rId6"/>
    <p:sldId id="382" r:id="rId7"/>
    <p:sldId id="395" r:id="rId8"/>
    <p:sldId id="457" r:id="rId9"/>
    <p:sldId id="458" r:id="rId10"/>
    <p:sldId id="459" r:id="rId11"/>
    <p:sldId id="460" r:id="rId12"/>
    <p:sldId id="461" r:id="rId13"/>
    <p:sldId id="379" r:id="rId14"/>
    <p:sldId id="403" r:id="rId15"/>
    <p:sldId id="462" r:id="rId16"/>
    <p:sldId id="463" r:id="rId17"/>
    <p:sldId id="464" r:id="rId18"/>
    <p:sldId id="465" r:id="rId19"/>
    <p:sldId id="466" r:id="rId20"/>
    <p:sldId id="467" r:id="rId21"/>
    <p:sldId id="468" r:id="rId22"/>
    <p:sldId id="469" r:id="rId23"/>
    <p:sldId id="471" r:id="rId24"/>
    <p:sldId id="472" r:id="rId25"/>
    <p:sldId id="473" r:id="rId26"/>
    <p:sldId id="474" r:id="rId27"/>
    <p:sldId id="475" r:id="rId28"/>
    <p:sldId id="476" r:id="rId29"/>
    <p:sldId id="396" r:id="rId30"/>
    <p:sldId id="477" r:id="rId31"/>
    <p:sldId id="478" r:id="rId32"/>
    <p:sldId id="479" r:id="rId33"/>
    <p:sldId id="480" r:id="rId34"/>
    <p:sldId id="481" r:id="rId35"/>
    <p:sldId id="482" r:id="rId36"/>
    <p:sldId id="483" r:id="rId37"/>
    <p:sldId id="484" r:id="rId38"/>
    <p:sldId id="485" r:id="rId39"/>
    <p:sldId id="486" r:id="rId40"/>
    <p:sldId id="488" r:id="rId41"/>
    <p:sldId id="489" r:id="rId42"/>
    <p:sldId id="490" r:id="rId43"/>
    <p:sldId id="491" r:id="rId44"/>
    <p:sldId id="487" r:id="rId45"/>
    <p:sldId id="492" r:id="rId46"/>
    <p:sldId id="493" r:id="rId47"/>
    <p:sldId id="494" r:id="rId48"/>
    <p:sldId id="302" r:id="rId49"/>
  </p:sldIdLst>
  <p:sldSz cx="12192000" cy="6858000"/>
  <p:notesSz cx="6858000" cy="9144000"/>
  <p:custDataLst>
    <p:tags r:id="rId5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5" Type="http://schemas.openxmlformats.org/officeDocument/2006/relationships/tags" Target="tags/tag84.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handoutMaster" Target="handoutMasters/handoutMaster1.xml"/><Relationship Id="rId50" Type="http://schemas.openxmlformats.org/officeDocument/2006/relationships/notesMaster" Target="notesMasters/notesMaster1.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3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43.xml"/><Relationship Id="rId1" Type="http://schemas.openxmlformats.org/officeDocument/2006/relationships/tags" Target="../tags/tag42.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slideLayout" Target="../slideLayouts/slideLayout2.xml"/><Relationship Id="rId15" Type="http://schemas.openxmlformats.org/officeDocument/2006/relationships/image" Target="../media/image5.png"/><Relationship Id="rId14" Type="http://schemas.openxmlformats.org/officeDocument/2006/relationships/image" Target="../media/image4.png"/><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55.xml"/><Relationship Id="rId1" Type="http://schemas.openxmlformats.org/officeDocument/2006/relationships/tags" Target="../tags/tag54.xml"/></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5.png"/><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image" Target="../media/image5.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image" Target="../media/image5.png"/><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image" Target="../media/image5.png"/><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image" Target="../media/image5.png"/><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image" Target="../media/image5.png"/><Relationship Id="rId1" Type="http://schemas.openxmlformats.org/officeDocument/2006/relationships/image" Target="../media/image4.png"/></Relationships>
</file>

<file path=ppt/slides/_rels/slide4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image" Target="../media/image5.png"/><Relationship Id="rId1" Type="http://schemas.openxmlformats.org/officeDocument/2006/relationships/image" Target="../media/image4.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image" Target="../media/image5.png"/><Relationship Id="rId1" Type="http://schemas.openxmlformats.org/officeDocument/2006/relationships/image" Target="../media/image4.png"/></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image" Target="../media/image5.png"/><Relationship Id="rId1"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5.xml"/><Relationship Id="rId1" Type="http://schemas.openxmlformats.org/officeDocument/2006/relationships/tags" Target="../tags/tag14.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01777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小学数学的逻辑性应从合情推理入手</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逻辑性是数学的重要特征，运用数学的过程就是依据数学规则逐步推演的过程。数学新知的产生、结论的验证都是需要依照已有的数学规则进行证明的。小学数学教材中的数学知识大多都是按照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前因后果</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顺序编排的，前面知识是学生学习后面知识的逻辑基础。在数学教学中，教师要让学生明确数学的每一个推理或演算步骤都要有明确的依据；如果是通过观察和思考发现了某些数学性质，也需要通过数学证明来检验其正确与否，而不能以验证替代证明。但是，小学数学的逻辑性可以适当弱化，先从合情推理入手，在学习某个知识的初期可以多次验证，强化认识。另外，小学数学中的一些概念、定理和性质可以通过对事例的观察后归纳得出，一些表述也可以用较为通俗的文字，而不是严谨但晦涩的文字。</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在进行小学数学教学设计时，可以根据教学知识的难度、小学生的年龄特征，设计逻辑的严格化程度。但无论何种逻辑性程度都要让学生形成思考的逻辑性，结论要有依据，能向他人说出这个依据是什么，自己是怎么思考的。如果小学生能用自己的语言说出思考过程和结论依据，不仅可以提高他们的逻辑思考能力、推理能力，也能提高他们的数学语言表达能力，从而进一步发展他们的数学核心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30288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小学数学的应用性应从直接过渡到间接</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有着广泛的应用，尤其是小学阶段所学的数学大多能在现实生活中找到直接应用的事例。小学阶段的数学可以帮助人们数数、记数、计数等，这些都能让个体在生活中做出最优决策、有效表达等。对于小学生来说，他们在日常生活、学习、活动和游戏中都会用到数学，教师可以在教学中较好地利用这种现实应用性设置情境，让他们在解决问题的过程中了解学习数学新知识的必要性，并在利用新知识解决问题的过程中深化理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但是，如果把数学的应用价值仅仅局限在直接应用方面，这样的认识就过于狭隘了。数学在自然科学和社会科学的间接应用更为广泛，尽管在小学阶段，也有很多数学知识间接应用于社会的各个方面。学习数学的过程，也是学生思维认知、思想方法提升的过程，这种思维方法都是可以迁移的。很多现实问题的解决就依赖于这种数学思维方法。教师在小学数学教学设计时，可以结合数学的广泛应用性，让学生认识到学习数学不仅仅是为了考试，更重要的是为了发展自己、提高自己，使自己能更好地利用数学知识学习其他知识，利用数学知识解决问题，或者为问题的解决提供数学基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教学设计除了要着重思考教学内容因素外，还要着重思考学生因素。小学生的认知思维发展特征是小学数学教学设计的重要依据，教师应掌握有关小学生认知、思维、智力和学习心理等方面的理论知识，并以此指导小学数学课堂教学的设计。</a:t>
            </a:r>
            <a:endPar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概括性是思维最显著的特征，思维之所以能揭示事物的本质和内在规律，主要来自抽象和概括的过程。在小学数学学习中，小学生之所以能揭示数量关系和空间形式的本质与内在规律关系，主要是因为他们能对各种数与形的特征进行抽象和概括。因此，小学生的概括水平对他们的数学思维有着重要的影响。在小学数学教学中，教师应注重培养小学生的概括和抽象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生通过对具体事物的观察，在比较中感知它们在数量、图形及其变化等方面存在的共性。在小学数学教学设计中，教师既要意识到概括性对小学生数学思维发展和数学学习的重要性，又要在教学中较好地提升小学生的概括性水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思维具有概括性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凭借知识经验对客观事物及其属性进行间接的反映，通过思维中的知识经验，个体可以对没有直接作用于感觉器官的事物及其属性或联系加以反映，可以对不能直接感知的事物及其属性或联系进行反映，也可以在此基础上进行蔓延扩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教育正是利用了思维的间接性，引导学生思考，使学生逐步认识到事物的本质规律。教师在数学教学中可以以学生的生活经验为基础，引导他们利用生活经验去感知、判断和理解数学知识的基本特征。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生的生活经验还不够丰富，记忆水平也还有待提高，这些都决定了他们的思维间接程度还较为有限，教师对此应有充分的认识，不能操之过急，应逐步从学生熟悉的生活和知识入手，再引导他们认识数学本质。在教学中，教师也要注重将数学知识转化为小学生容易编码的信息，便于他们将信息纳入长时记忆中。</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思维具有间接性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过程的形式、方法是按照一定规律进行的，即使小学生的年纪尚幼，他们的思维也不是杂乱无章的，而是按照自己认识的规律展开的。这种逻辑过程大多要遵循同一律、矛盾律和排中律这三个法则。这三个法则共同构成了逻辑思考的基础，帮助人们避免逻辑错误，确保推理的正确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借助符号在人脑中进行的活动，它首先以感性的表象作为过渡或桥梁，同时还要借助语词作为工具或物质外壳来对客观事物进行概括的、间接的反映，从而反映事物的本质和内在规律性关系。因此，在小学数学教学中，教师可借助语言工具发展小学生的思维，鼓励小学生说出自己的思考过程、解决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3.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思维具有逻辑性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思维都是有目的的，是为了完成某个任务，从而达成某个目标。一般来说，只要认知活动达到思维层次（高级认识活动），都会围绕着问题的解决而展开，回答诸如</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是什么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怎么办</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等问题。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教学中，小学数学教师可以利用思维的目的性，提高课堂教学的有效性，主要可以从两个方面入手：一方面，在课堂教学中以问题的解决为导向进行教学，甚至可以将其贯穿课堂始终。另一方面，教师可以在课堂教学伊始让学生明确学习新知的具体目的，是为了解决某类问题，或者是为了弥补某块知识的不足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4.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思维具有目的性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思维能力是智力的核心，而智力是分层次的，主要可以从敏捷性、灵活性、深刻性、独创性和批判性这五个方面评判思维的智力品质。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生的数学思维发展过程遵循一定的规律，是按照从具体到抽象、从简单到复杂，逐步深入的。教师在实施小学数学教学时，要首先判断学生的数学思维能力与同龄学生相比的高低，然后再根据具体对象数学思维的层次实施针对性的教育，而不是完全依据教材的内容或者网上找一个他人的教学课件就直接实施教学。在班级授课时教师要通过任务和活动的设计，使得班级集体和个别学生的发展都能兼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5.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思维具有层次性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思维的主要特征</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不仅体现为对现有事物的认识，不是消极地反映现实，而是具有能动性，还会改造现实，提出新的想法，是具有创造性的。思维的创造性既是思维可发展、可测量的重要依据，也是数学教学要帮助学生深度学习，学生通过积极的思考可以更有效地发展的重要原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小学数学教学中，教师可以在适当地铺垫后，通过开放性问题的设计、探究性任务的布置或者情境活动的创设，引导学生积极思考，鼓励他们说出自己的想法，通过培养他们的创造性思维，深化数学理解，发展数学核心素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6.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思维具有创造性</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小学数学教学设计的理论基础</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二章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思维的主要类型与过程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思维的类型有很多种，按照不同的角度来划分，主要可以分为以下几类：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从心理学的角度来看，可以将思维分为抽象思维、形象思维、逻辑思维、直觉思维、创造性思维、批判性思维等。（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如果按照抽象的程度，可以将思维分为直观行动思维、具体形象思维和抽象逻辑思维三个层次，也可将其视为思维结构的三个发展阶段。（</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根据实践活动目的性的不同需要，可以将思维分为上升性思维、求解性思维、决策性或决断性思维。（</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根据思维的智力品质，可以将思维分为再现性思维和创造性思维。（</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根据思维的意识性，可以将思维分为我向思维和现实性思维。（</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根据思维的发展方式，可以将思维分为固定型思维和成长型思维。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思维的主要类型</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思维的特征与分类</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思维是个体探索与发现事物内部本质联系和规律性的主要方式，是认识过程的高级阶段，具有概括性、间接性、逻辑性、目的性、层次性和创造性等特征，也有不同的类型表现。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8157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3412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思维的主要类型与过程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常见的思维过程包括分析与综合、抽象与概括、比较、分类、系统化与具体化等，教师在课堂教学中应该遵循思维发展的规律，帮助学生更有效地理解数学。教育并不能立刻直接地引起儿童青少年思维的发展，但是它之所以能引起他们思维的发展，是因为思维的发展是以知识的领会和掌握为中间环节的，学生的知识、技能与智力、思维是相辅相成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24" name="文本框 23"/>
          <p:cNvSpPr txBox="1"/>
          <p:nvPr/>
        </p:nvSpPr>
        <p:spPr>
          <a:xfrm>
            <a:off x="758825" y="2835904"/>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思维的过程</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3251829"/>
            <a:ext cx="16579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小学生元认知发展的相关理论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元认知是认知主体对自身心理状态、能力、任务目标、认知策略等方面的认知；同时，元认知也是认知主体对自身各种认知活动的计划、监控和调节。有效的元认知过程有助于促进学生的学习；有针对性的元认知训练，有助于学生数学问题解题能力的提高。拥有丰富元认知知识的学生，其解题过程表现为较高层次的元认知过程，在总体上能把握解题过程，思考过程中的思维整合且流畅，最终构建出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解题空间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具有较高的质量。元认知不仅可以帮助学生修正数学问题解决的目标，激活和改组数学问题解决的策略，还能强化学生在数学问题解决中的主体意识。因此，学生的元认知水平对他们的数学学习有着重要的影响，教师在教学设计中应注重学生元认知的提高，进而促进学生的数学学习。</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81698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数学元认知的内涵与特征</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般来说，可以将元认知分为元认知知识、元认知体验和元认知监控三个部分。而数学元认知可认为是元认知在数学学习过程中的体现，其基本结构是一致的。元认知知识是个体关于自己或他人的认知活动、过程、结果、影响因素等方面的知识，也就是关于个体的知识、关于任务的知识和关于策略的知识；元认知体验指个体从事认知活动时产生的认知和情感体验，可能是无意识的，也可能是清晰的；元认知监控是指个体在进行认知活动过程中，将正在进行的认知活动作为意识对象不断地对其进行积极且自觉的监视、控制和调节。</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元认知具有促进智力发展、提高认知效率、增强学习能力和弥补认知能力不足等价值，对学生的数学学习有着重要的影响，具有自我意识性、能动性、调节性、反馈性和迁移性等特点。数学元认知训练方法主要包括回顾与反思法、回顾与引导法、出声思考法、错误诊断法和解题策略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基于元认知的数学教学可以让教师察觉并监控他们的教学过程，并促使教师根据学生的特性、学习目标和教学环境来自我管理教学活动，并且指导教师何时使用、为何使用、如何使用这些教学技巧。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42792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认知迁移对小学数学学习的影响</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迁移在学习过程中十分普遍，一种学习会对另一种学习产生影响，即学生已获得的知识经验、认知结构、动作技能、学习态度、策略和方法等会影响新知识、新技能的生成，也被称为学习迁移。在数学学习中，迁移的运用十分频繁，无论是数学知识的掌握还是数学题目的解答，以往的数学知识和数学解题经验都会对其产生影响。小学生如果能从已学知识和方法中获得迁移，会对当前的学习和解题产生积极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为探究已知对未知的影响，很多学者对学习中的迁移进行了研究，发现迁移按照不同的标准也有着不同的分类：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从迁移的领域上看，可以将迁移分为知识迁移、动作技能迁移、习惯迁移和态度迁移等。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从迁移的方式上看，可以将迁移分为特殊迁移和非特殊迁移。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从迁移的方向上看，可以将迁移分为顺向迁移和逆向迁移。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从迁移的效果上看，可以将迁移分为积极迁移和消极迁移，或称正迁移和负迁移。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认知迁移的系统研究始于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18</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中叶，学者们对迁移发生的原因、过程和影响因素进行了较为深入的探索，根据研究视角的差异，产生了不同的认知迁移理论，其中形式训练说、相同要素说、概括说、关系转换说、认知结构说和三维迁移模式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种认知迁移理论对数学学习有较大影响。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4758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认知迁移理论</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形式训练说。这种迁移理论是以官能心理学为基础的，主张迁移要经过一个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形式训练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的过程才能产生。这一理论认为，心智是由许多不同的官能等组成的整体，每一种官能都是独立的实体，分别从事不同的活动。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相同要素说。桑代克根据自己的实验结果，在批评形式训练说的同时提出了相同要素说，他认为只有当两种训练技能具有相同的要素时，一种技能的变化才能改变另一种技能的习得。</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概括说。贾德（</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Charles H.Judd</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1908</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年提出了迁移的概括说，他认为两种活动之间存在共同成分只是产生迁移的必要前提，而产生迁移的关键是学生在两种活动中概括出它们之间的共同原理。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关系转换说。在迁移概括说的基础上，格式塔学派的心理学家做了进一步的发展，认为迁移的发生不在于有多少共同因素或掌握了多少原则，而在于能否突然发现两种学习情境中的要素之间或原理之间的关系。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结构说。奥苏伯尔提出了迁移的认知结构说，他认为当学生已有的认知结构对新知识的学习产生影响时，就产生了迁移。一切有意义的学习都是在原有学习的基础上产生的，且过去经验对当前学习的影响不是直接发生的，而是通过认知结构的特征产生影响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奥斯古德的三维迁移模式。奥斯古德（</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Charles E.Osgood</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）通过对配对联想学习进行研究，在大量实验资料的基础上，提出了迁移的三维模式（又称迁移逆向曲面模型）。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学习是个体在特定情境下由于练习或反复经验而产生的行为或行为潜能的比较持久的变化，这表明学习的发生是由经验引起的，学习可以导致行为或行为潜能的比较持久的变化，但是行为的变化并不等于学习的存在，只有比较持久的变化才能被认为是学习的结果。当然，也不是所有的学习结果都能通过行为表现出来，没有合适的环境和情境，学习结果就不会无端地表现出来。学习理论是心理学中最古老、最核心，也是最发达的领域之一，它主要回答学习的实质是什么、学习是怎样实现的，以及学习过程会受到哪些条件和因素的影响这三个问题。围绕着这些问题的回答，形成了不同的学习理论，主要可分为行为主义学习理论、认知主义学习理论、建构主义学习理论和人本主义学习理论。</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行为主义学习理论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行为主义产生于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初期的美国，此时的美国资本主义已进入垄断阶段，迫切需要充分发挥人的潜能，提高工作效率，这就需要了解人的行为规律，从而进行更好的预测和控制。行为主义将学习等同于可观察业绩的形式或频率所发生的变化。在一个具体的环境刺激呈现之后，个体如果能够表现出一个恰当的反应，学习就算是发生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依照行为主义学习理论，教师的主要任务是教学素材的选择和组织，以给予学生适当的刺激和学习机会，并对学生产生刺激后的反应给予引导和强化。这种教学设计虽然也分析学生的学情和教学内容，但是教学过程是以教师为主导的，会伴随较多的练习和重复性训练。一般来说，行为主义学习理论在解题训练和考前复习的教学中进行运用会比较有效。另外，在对学生某些重要概念的熟记和技能的掌握方面，行为主义学习理论也具有较强的指导意义。例如：对于最小公倍数和最大公约数这种难以理解又容易混淆的概念，教师可以通过设计让学生熟记，将理解和记忆相结合，从而让学生对这两个概念有更加深刻的理解；而在很多数学命题的教学中，也可以通过练习强化学生的记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认知主义学习理论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年代中期，心理学界兴起了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认知革命</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，研究对象从简单行为转向认知过程。认知主义的早期代表格式塔心理学派认为学习是知觉的重组，人在认知活动中需要把感知到的信息组成有机的整体，在头脑中构造和组织一种格式塔（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Gestalt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，或称为完形），对事物、情境的各个部分及其相互关系形成整体理解，而不是对各种经验要素进行简单的集合。</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布鲁纳认为人类智慧的生长经历了动作表征、形象表征和符号表征三个阶段，教学应注重知识的结构，倡导发现学习。奥苏伯尔认为学生能否习得新信息，主要取决于他们认知结构中已有的观念，也就是新旧知识能否达到意义的同化，为此他倡导有意义学习，就是新知识与原有知识之间建立起非人为的、实质性的联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主义学习理论表明，在数学教学中应注重学生的理解，不能忽视学生的学习主动性、差异性和积极性。为此，在小学数学教学设计中，教师对于新的概念、定理、性质等重要新知的教学应该有必要的铺垫，最好是先让学生归纳总结，再呈现正确的表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cxnSp>
        <p:nvCxnSpPr>
          <p:cNvPr id="13" name="直接连接符 12"/>
          <p:cNvCxnSpPr/>
          <p:nvPr>
            <p:custDataLst>
              <p:tags r:id="rId1"/>
            </p:custDataLst>
          </p:nvPr>
        </p:nvCxnSpPr>
        <p:spPr>
          <a:xfrm>
            <a:off x="6096000" y="1645479"/>
            <a:ext cx="0" cy="316758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矩形: 圆角 13"/>
          <p:cNvSpPr/>
          <p:nvPr>
            <p:custDataLst>
              <p:tags r:id="rId2"/>
            </p:custDataLst>
          </p:nvPr>
        </p:nvSpPr>
        <p:spPr>
          <a:xfrm>
            <a:off x="7152288" y="2195072"/>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custDataLst>
              <p:tags r:id="rId3"/>
            </p:custDataLst>
          </p:nvPr>
        </p:nvSpPr>
        <p:spPr>
          <a:xfrm>
            <a:off x="7152288" y="4300644"/>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custDataLst>
              <p:tags r:id="rId4"/>
            </p:custDataLst>
          </p:nvPr>
        </p:nvSpPr>
        <p:spPr>
          <a:xfrm>
            <a:off x="1619712" y="4306345"/>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custDataLst>
              <p:tags r:id="rId5"/>
            </p:custDataLst>
          </p:nvPr>
        </p:nvSpPr>
        <p:spPr>
          <a:xfrm>
            <a:off x="1619712" y="2207772"/>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5"/>
          <p:cNvSpPr txBox="1"/>
          <p:nvPr>
            <p:custDataLst>
              <p:tags r:id="rId6"/>
            </p:custDataLst>
          </p:nvPr>
        </p:nvSpPr>
        <p:spPr>
          <a:xfrm flipH="1">
            <a:off x="1382433" y="2250660"/>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9" name="TextBox 25"/>
          <p:cNvSpPr txBox="1"/>
          <p:nvPr>
            <p:custDataLst>
              <p:tags r:id="rId7"/>
            </p:custDataLst>
          </p:nvPr>
        </p:nvSpPr>
        <p:spPr>
          <a:xfrm flipH="1">
            <a:off x="2300832" y="1645479"/>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0" name="TextBox 25"/>
          <p:cNvSpPr txBox="1"/>
          <p:nvPr>
            <p:custDataLst>
              <p:tags r:id="rId8"/>
            </p:custDataLst>
          </p:nvPr>
        </p:nvSpPr>
        <p:spPr>
          <a:xfrm flipH="1">
            <a:off x="1382433" y="4357145"/>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小学生认知思维发展的基本理论</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1" name="TextBox 25"/>
          <p:cNvSpPr txBox="1"/>
          <p:nvPr>
            <p:custDataLst>
              <p:tags r:id="rId9"/>
            </p:custDataLst>
          </p:nvPr>
        </p:nvSpPr>
        <p:spPr>
          <a:xfrm flipH="1">
            <a:off x="2300832" y="3758314"/>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2" name="TextBox 25"/>
          <p:cNvSpPr txBox="1"/>
          <p:nvPr>
            <p:custDataLst>
              <p:tags r:id="rId10"/>
            </p:custDataLst>
          </p:nvPr>
        </p:nvSpPr>
        <p:spPr>
          <a:xfrm flipH="1">
            <a:off x="6915009" y="2250660"/>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3" name="TextBox 25"/>
          <p:cNvSpPr txBox="1"/>
          <p:nvPr>
            <p:custDataLst>
              <p:tags r:id="rId11"/>
            </p:custDataLst>
          </p:nvPr>
        </p:nvSpPr>
        <p:spPr>
          <a:xfrm flipH="1">
            <a:off x="7833408" y="1645479"/>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4" name="TextBox 25"/>
          <p:cNvSpPr txBox="1"/>
          <p:nvPr>
            <p:custDataLst>
              <p:tags r:id="rId12"/>
            </p:custDataLst>
          </p:nvPr>
        </p:nvSpPr>
        <p:spPr>
          <a:xfrm flipH="1">
            <a:off x="6915009" y="4357145"/>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5" name="TextBox 25"/>
          <p:cNvSpPr txBox="1"/>
          <p:nvPr>
            <p:custDataLst>
              <p:tags r:id="rId13"/>
            </p:custDataLst>
          </p:nvPr>
        </p:nvSpPr>
        <p:spPr>
          <a:xfrm flipH="1">
            <a:off x="7833408" y="3758314"/>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第四节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4"/>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15"/>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建构主义学习理论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行为主义和认知主义的哲学观主要都是基于客观主义的，即世界是真实的，存在于学习者外部的。但是，它们对于客观事物是如何进入个体的认知世界，如何成为个人知识，并没有很好的解释。</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建构主义兴起于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年代，主要可分为个人建构和社会建构两个流派，前者以皮亚杰（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Jean Piaget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）为代表，后者以维果茨基（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Lev Vygotsky</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）为代表。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建构主义学习理论强调情境、协作、会话和意义建构四个要素在教学设计中的应用，目标是帮助学习者积极地探究复杂的主题或情境，建构自己的理解，通过协商、对话以确定各种见解的合理性。建构主义教学设计认为，学习情境越真实、问题情境越复杂、学习内容越多元化、学习者特征越差异化，教学设计就越不能简单化。</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建构主义学习理论虽然对学习过程的解释具有一定的合理性，和认知主义一样，都很注重学生的知识理解，但是在教学实践中对于教师的专业水平有较高要求，需要教师能够准确把握学生的最近发展区。而且该理论忽视了非认知因素对学习的影响，过于突出学生的主体性而否定知识的客观性，这些都在一定程度上阻碍了该理论在教学实践中的运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经典学习理论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人本主义学习理论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人本主义是一个由许多观点相近的心理学家和学派所组成的松散联盟，从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建立后，形成了一些共识。他们都反对行为主义的经验实证论和古典精神分析的生物决定论，认为人不是动物，也不是病态的患者，而是具有主动性、自主性和创造性的整体。人本主义学习理论的核心在于促进学生的全面发展，不仅关注知识、技能的传授，还重视个人的价值观、情感和社会技能的发展。该理论认为人的成长源于自我实现的需要，这是学习的重要驱动力，强调个人成长和发展的重要性，以及个体在学习过程中的主动性和自我决定。</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人本主义教育的本质是人性的养成和人格的培养，与当前立德树人的课程目标是一致的，注重核心素养的培养和学生的全面发展。为此，在小学数学教学设计中，一方面要创设必要的环节让学生感知所学知识的意义，另一方面要将教学目标从知识、技能拓展到思维、思想和情感，注重学生数学情感的培养、数学思想方法的领悟，并能迁移到现实生活和其他课程的学习中。注重过程性评价和增值性评价，评价的内容也应不局限于数学知识理解和数学解题能力，还应包括情感和思维。</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四节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数学是基础性学科，对学生的学习和发展有着重要的影响，这些都促使了很多学者对数学教育进行了研究，并提出了许多重要理论。本节选取了双基教学和变式教学两个具有我国数学教育特色的理论，以及国际上有广泛影响力的弗赖登塔尔（</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Hans Freudenthal</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）的数学教育理论进行介绍，它们和数学课程标准都是小学数学教师设计教学的理论依据。</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数学双基教学理论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双基指的是数学基本知识和数学基本技能。我国的数学教育历来有着注重基础的传统，古代的科举考试就强调学子的基本功，新中国成立后，因倡导学习以严谨、重视形式化表达的苏联式数学教育，便进一步推动了数学双基教学的形成。但是，数学双基教学理论中的双基并不限于数学基本知识和数学基本技能，还包括在数学双基之上的发展，是以双基为基础的促进学生有效发展的数学教育教学理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我国的数学教学具有五个主要特征：（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）注重教学具体目标；（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）长于由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旧知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引出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新知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）注重对新知的深入理解；（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）重视解题，关注方法和技巧；（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）重视及时巩固、课后练习、记忆有法。</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而数学双基教学具有四个方面的特征：（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记忆通向理解；（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速度赢得效率；（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严谨形成理性；（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重复依靠变式。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双基教学以对知识点的理解为基础，帮助学生形成知识链，然后通过变式形成知识网络，再经过数学思想方法的提炼，形成立体的知识模块。当然，数学双基教学虽然重要，但不能故步自封，应与时俱进，尤其是在智能时代，学生的数学思维、数学建模、数学情感的重要性日益突出，教师应在教学设计中注重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双基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为基础，在知识理解的基础上，帮助学生迁移和创新。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数学变式教学理论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变式教学是我国数学教育的一个重要特色，被广大教师自觉或不自觉地运用，在中外数学教育比较的研究中，我国的变式教学受到了更多的关注。西方学者认为我国的数学教学方式单一，班级规模大，属于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被动灌输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机械训练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，但是我国学生的数学学业成就评价较为突出，这是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中国学习者悖论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。众多学者对此进行了深入研究，认为主要原因在于中国的数学教学中运用了变式教学，变式教学主要可分为概念性变式教学和过程性变式教学。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概念性变式教学</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传统的变式教学主要用于概念的掌握，力求从多角度帮助学生理解数学概念的本质。例如，顾明远教授主编的《教育大辞典》中对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教学变式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词条的解释是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教学中使学生确切掌握概念的重要方式之一，即在教学中用不同形式的直观材料或事例说明事物的本质属性，或变换同类事物的非本质特征以突出事物的本质特征。目的在于使学生了解哪些是事物的本质特征，哪些是事物的非本质特征，从而对一事物形成科学概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概念性变式教学主要可分为以下三种方式：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通过直观或具体的变式引入概念。数学概念的一个基本特征是抽象性，但许多数学概念又直接来自具体的感性经验，概念引入教学的关键是建立感性经验与抽象概念之间的联系。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通过非标准变式突出概念的本质属性。标准变式虽然有利于学生对概念的准确把握，但也容易限制学生的思维，从而人为地缩小概念的外延。解决这个问题的方法之一就是充分利用非标准变式，通过变换概念的非本质属性，突出其本质属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通过非概念变式明确概念的外延。概念的内涵与外延是对立而统一的，内涵明确则外延清晰，反之亦然。因此，概念的教学除了要在内涵上下功夫外，还应该使学生对概念所包含的对象集合有一个清晰的边界。数学概念通常都不是孤立的，而是存在于一个由多种概念组成的概念体系之中的。通过非概念变式与概念的比较，可以帮助学生更准确地理解概念的本质属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过程性变式教学</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过程性变式的主要教学含义是在数学活动过程中，通过有层次的推进，使学生分步解决问题，积累多种活动经验。概念性变式关注的是澄清数学学习对象静态的、整体的、相对稳定的内涵与外延特征；而过程性变式关注的是数学学习对象动态的、内在的、层次性递进的过程。对于数学概念、命题推演和问题解决等每一类数学学习对象，均存在着概念性变式和过程性变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过程性变式在教学中主要有以下三个方面的作用：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用于概念的形成过程。概念性变式局限于将概念作为一个既成事实确定对象进行教学，而实际上每个概念都有一个形成的过程，让学生体验这个过程，特别是让学生了解引进概念的必要性，将有助于他们对概念本身的掌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用于问题解决的教学。数学问题解决的一条基本思路是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将未知的问题化归为已知的问题，将复杂的问题化归为简单的问题</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。但由于未知的、复杂的问题与已知的、简单的问题之间往往没有明显联系，因此，需要设置一些过程性变式在两者之间进行适当铺垫，作为化归的台阶。</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用于构建特定的经验系统。设置过程性变式的主要目的，是在数学活动经验的教学中，增加活动途径的多样性和活动过程的层次性。每个数学活动过程通常都涉及一个或一系列的过程性变式，其中既包括作为化归或探究台阶的变式，也包括用于引发化归或探究策略的变式，所有这些变式就形成了一个有层次的经验系统，成为认知结构的一个重要组成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20179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弗赖登塔尔的数学教育理论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弗赖登塔尔是荷兰著名的数学家，他于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1960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年以后将研究重心转移到数学教育上，为数学教育事业做出了重要贡献。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1967—1970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年，弗赖登塔尔担任了国际数学教育委员会（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International Commission on Mathematical Instruction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，简称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ICMI</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）的主席。正是在他的倡导下，召开了第一届国际数学教育大会（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International Cogress on Mathematical Education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，简称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ICME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月，第十四届国际数学教育大会在我国上海召开。弗赖登塔尔以数学家和数学教师的眼光审视数学教育，提出了数学教育的诸多观点，这些观点成为当代数学教育的重要理论，主要可概括为现实性、数学化和再创造这三个方面</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20179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弗赖登塔尔的数学教育理论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现实性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弗赖登塔尔认为数学来源于现实，存在于现实，也应用于现实，数学教育应按照这个逻辑进行教学。数学教师的任务之一就是帮助学生构造数学现实，从现实生活中学生熟悉的事物入手，发现其中的数学特征，更好地理解数学知识的抽象性，并能在数学知识和现实世界之间建立有效联结。这种联结可以帮助学生在理解数学知识后，更好地将其运用到现实世界中，利用数学知识解决现实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但是，不同的学生有着不同的数学现实，数学教育所提供的应该是学生各自的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数学现实</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并帮助他们通过自己的认知活动，构建自己的数学观、促进自己数学知识结构的优化。这就是说：数学教育要关注学生的差异性、多样化和个性化。为此，教师要灵活处理教材内容，根据实际需要对原材料进行优化组合，创设情境帮助学生将所学与已有的数学知识和数学体验相联系。这不仅可以激发他们的学习动机，也能深化其对数学知识的理解，更能有效帮助其形成抽象思维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20179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弗赖登塔尔的数学教育理论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数学化</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弗赖登塔尔认为，人们在观察、认识和改造客观世界的过程中，运用数学的思想和方法来分析和研究客观世界的种种现象并加以整理与组织的过程，就叫作数学化。学生对客观世界的数学化，形成了数学概念、运算法则、规律、定理，以及为解决实际问题而构建的数学模型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数学化不仅体现在从现实问题到数学问题再到解决问题的过程，也可以是从数学到数学，如从简单数学到复杂数学、从具体数学到抽象数学。在小学数学中，从对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一半</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概念的认识到对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符号的理解，从对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概念的认识到对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符号的理解，都需要让学生经历数学化的过程。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在逐步数学化的过程中，学生经历了从现实到抽象，从不严格到严格，从已有数学知识到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发现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数学知识，让学生存在于头脑中的非正规数学知识和数学体验逐渐上升发展为科学的结论，从而形成抽象思维、几何直观、逻辑推理、符号意识、应用意识和创新意识。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20179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弗赖登塔尔的数学教育理论</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再创造</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弗赖登塔尔认为，学生学习数学是一个经验、理解和反思的过程，而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做数学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doing mathematics</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）是学生理解数学的重要条件。再创造不同于发现学习，后者是较低层次的再创造活动。再创造主要体现在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创造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这两个方面。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主要体现在教师在数学教学过程中应注重学生的主体性，数学知识并不是教师直接给学生的，不是教师说学生听、记，而是教师引导，学生根据教师的铺垫自己发现了新知；而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创造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则既包括了内容也包括了形式，可以是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创造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了新的知识、符号，也可以是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创造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了新的组织形式。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再创造教学对于学生的知识理解与记忆都十分有帮助，因为自己获得的知识比起他人传授的要掌握得牢固，而发现新知的过程也能提升他们的学习体验，增强学习兴趣和动力。当然，再创造对教师的专业水平有较高的要求，教师要具备较强的教学知识和教学能力，不仅对教学素材有更周密的设计和组织，而且需要具备较强的临场反应能力。在教学实践中，全部的教学内容均要采用再创造教学或许在时间上是不允许的，但针对核心概念和重要内容，教师可采用部分或全部的再创造教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9065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数学课程标准的指导思想</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0528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课程标准是国家课程的基本纲领性文件，是国家对基础教育课程的基本规范和质量要求，也是教师实施教学的指南。小学数学教师对正在实施的义务教育数学课程标准应有较为深入的了解，在设计教学时也应遵循课程标准的相关要求。</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对教学目标的指导</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确立了数学核心素养导向的课程目标，包括会用数学的眼光观察现实世界、会用数学的思维思考现实世界、会用数学的语言表达现实世界这三个方面。为此，教师在小学数学的教学中要以数学知识的学习为载体，帮助学生获得适应未来生活和进一步发展所必需的数学基础知识、基本技能、基本思想、基本活动经验；体会数学知识之间、数学与其他学科之间、数学与生活之间的联系，在探索真实情境所蕴含的关系中，发现问题和提出问题，运用数学和其他学科的知识与方法分析问题和解决问题。培养学生的数学好奇心和求知欲，了解数学的价值，欣赏数学的美，提高学习数学的兴趣，建立学好数学的信心，养成良好的学习习惯，形成质疑问难、自我反思和勇于探索的科学精神。</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对教学内容的指导</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52209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指出，义务教育阶段数学课程内容由数与代数、图形与几何、统计与概率、综合与实践四个学习领域组成。其中，数与代数、图形与几何、统计与概率以数学核心内容和基本思想为主线循序渐进，每个学段的主题有所不同。综合与实践以培养学生综合运用所学知识和方法解决实际问题的能力为目标，根据不同学段学生特点，以跨学科主题学习为主，适当采用主题式学习和项目式学习的方式，设计情境真实、较为复杂的问题，引导学生综合运用数学学科和跨学科的知识与方法解决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根据学段目标的要求，四个学习领域的内容按学段逐步递进，不同学段的主题有所不同。在小学阶段：数与代数主要包括数与运算，数量关系这两个部分。教学内容是落实教学目标、发展学生数学核心素养的载体。因此，教师要重视教学内容的分析，主要侧重在对以下两个方面的分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分析教学内容之间的关联。教师对教学内容要有整体把握，帮助学生建立结构化的数学知识体系。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分析教学内容与数学核心素养的关联。教师不仅要分析具体教学内容与数学核心素养之间的关联，还要分析内容主线与数学核心素养发展之间的关联。</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除此之外，教师也要关注数学学科发展前沿与数学文化，能将中华优秀传统文化融入数学教学中。同时，内容要与时俱进，反映现代科学技术与社会发展需要。内容的组织要符合学生的认知规律，要进行结构化整合，以更好地帮助学生理解、掌握数学的基础知识和基本技能，形成数学基本思想，积累数学基本活动经验，从而更好地发展学生的数学核心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对教学方法的指导</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52209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指出，要改变单一讲授式教学方式，教学活动应注重启发式、探究式、参与式、互动式等，激发学生学习兴趣，引发学生积极思考，鼓励学生质疑问难，引导学生在真实情境中发现问题和提出问题，利用观察、猜测、实验、计算、推理、验证、数据分析、直观想象等方法分析问题和解决问题；促进学生理解和掌握数学的基础知识和基本技能，体会和运用数学的思想与方法，获得数学的基本活动经验；培养学生良好的学习习惯，形成积极的情感、态度和价值观，逐步形成数学核心素养。在教学中，一方面要帮助学生了解数学知识的产生与来源、结构与关联、价值与意义；另一方面要帮助学生强化对数学本质的理解，关注数学概念的现实背景，引导学生从数学概念、原理及法则之间的联系出发，建立起有意义的知识结构。帮助学生学会用整体的、联系的、发展的眼光看问题，形成科学的思维习惯，发展数学核心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可以探索大单元教学，推进单元整体教学设计，体现数学知识之间的内在逻辑关系，以及学习内容与数学核心素养表现的关联。注重发挥情境设计与问题提出对学生主动参与教学活动的促进作用，使学生在活动中逐步发展数学核心素养。注重情境素材的育人功能，如引入体现中国数学家贡献的素材，帮助学生了解和领悟中华民族独特的数学智慧，增强学生的文化自信和民族自豪感。注重情境的多样化，让学生感受数学在现实世界的广泛应用，体会数学的价值。能让学生在学习中经历数学观察、数学思考、数学表达、概括归纳、迁移运用等学习过程，体会数学是认识、理解、表达真实世界的工具、方法和语言，树立学好数学的自信心，养成良好的数学学习习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小学数学教育的主要理论</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87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对教学评价的指导</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指出，要探索激励学习和改进教学的评价，既要关注学习结果，也要关注学习过程。采用多元的评价主体和多样的评价方式，包括书面测验、口头测验、活动报告、课堂观察、课后访谈、课内外作业、成长记录等，可以采用线上线下相结合的方式。每种评价方式各有特点，教师应结合学习内容、学生学习的特点，选择适当的评价方式。评价维度多元化，不仅要关注学生知识与技能的掌握，还要关注学生对基本思想的把握、基本活动经验的积累；不仅要关注学生分析问题、解决问题的能力，还要关注学生发现问题、提出问题的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综合运用教师评价、学生自我评价、学生相互评价、家长评价等方式，对学生的学习情况进行全方位的考察，鼓励学生自我监控学习的过程和结果。评价结果的呈现应更多地关注学生的进步，关注学生已有的学业水平与提升空间，为后续的教学提供参考。评价结果的运用应有利于增强学生学习数学的自信心，提高学生学习数学的兴趣，使学生养成良好的学习习惯，促进学生数学核心素养的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是我国数学教育最基础的部分，是学生学习后续数学知识的基础，其主要内容包括正整数、小数、分数的认识与运算，简单图形特征的认识与运用，以及数据的基本处理和随机现象的初步认识。小学数学课程主要有两个方面的目标：一是实践性目标，主要体现在解决日常生活中出现的问题方面，为学生解决这些问题提供数学工具和数学方法，例如计数、度量、运算；二是智力性目标，即以小学生认知与思维能力的发展为目标，包括培养他们的归纳类别能力、抽象概括能力、逻辑推理能力、空间想象能力、符号表征能力等。尽管数学学科较为抽象、严谨，形式化程度较高，但是在小学阶段这些特征都具有学段独特性，在进行小学数学教学设计时，应以数学学科在小学阶段所呈现的主要特征为参考依据。</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小学数学的抽象性是以现实事物为依托的</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抽象是数学的重要特征，无论是数学概念、数学定理，还是数学符号，都是我们在生活中无法直观感受到的，它们是对现实生活数量关系或几何关系的数学表征。人们创造了一种文字概念和符号体系来刻画这种数量关系和几何关系，这些概念、定理和符号都是抽象的结果。但是，数学的这种抽象是有程度的，小学数学大多可以以现实事物为依托，无论是数还是形，都可以借助具体的事物帮助学生理解数学知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源自生活，人们在生活中发现现实事物的数学规律，并创造了符号体系对其进行刻画和表征，此后逐渐深化，进一步抽象化。而在小学阶段，学生所学习的数学知识大多与生活中自己所见所闻的事物有着密切的联系。因此，教师的教学设计可从小学生的现实生活入手，通过现实情境帮助学生发现数学问题，进而学习数学新知。</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小学数学的抽象性是以现实事物为依托的</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中常见的数学符号主要是元素符号、运算符号、关系符号和单位符号，这些数学符号对于接受过高等教育的教师来说习以为常，但是对于小学生来说会存在理解上的困难，尤其是在刚接触数学符号时。教师不能认为学生对数学符号的理解是自然而然的，从而忽视学生符号认知的规律性。对于一些有着特殊表达和含义，或者对后续知识学习有较大影响的重点符号，教师更需要精心教学、着重强调。</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与此同时，教师不能忽视数学符号的文化性，仅将数学符号视为人为规定的结果，这容易给学生造成</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天外来客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感觉。教师应在教学中以一定的现实事物为依托，逐步渗透数学符号的文化特征，让学生体会到数学符号不是凭空产生的，而是源自生活，是对现实生活中数量关系和图形特征的抽象化表征，而且用符号来表征也是十分必要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小学数学的抽象性是以现实事物为依托的</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此，教师要充分认识到数学的抽象性，掌握小学生的认知发展规律，以现实事物为依托，让学生经历思维的历练和情感的体验后形成数学符号意识，既达成数学学习的工具性目标，也达成数学学习的育人性目标。数学符号意识是指学生认同和理解数学符号是数学知识的抽象表征，能灵活运用数学符号表征问题、思考问题、解决问题，具体表现为学生能正确认识和书写数学符号，准确理解数学符号所表征的数学意涵，领悟数学符号的价值，能在数学符号之间、数学符号和数学知识之间熟练转化。数学符号意识是学生理解数学抽象性的基础，也是培养学生数学核心素养的关键环节。以数学核心素养培养为导向的数学教学应逐步培养学生的抽象思维，通过数学抽象性的理解培养学生的创造力、批判性思维、逻辑推理能力和数学思想方法。这些素养比起数学知识本身具有更强的适用性和更广的迁移性，是数学课程育人价值的真正体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小学数学的学科特征</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小学数学的精确性是逐步到位的</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语言对现实事物数量和图形特征的刻画是十分精确的，但小学生在没有对数学知识进行深入理解以前，很难做到十分精确的刻画，教师应意识到这种精确性是逐步建立的，在教学中不能急于求成。教师可从两个方面入手，逐步培养学生对数学精确性的理解：一方面，要帮助学生认识数学具有精确性的特征，并逐步使其树立利用数学知识精确刻画事物的数学性质的意识。例如，事物的数量具体是几个、长度具体是多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B</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具体大了多少等，这也可以帮助他们体会数学的价值。另一方面，在教学中要从易到难、从具体到抽象，逐步帮助学生理解数学知识的含义，使学生能准确运用、精确刻画，而不是追求一步到位，认为学生学过了或者在课堂上能做对练习题，就代表已经掌握了知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果在课堂教学中，教师只是较为直接地向学生呈现数学新知识，并在简单讲解后就通过练习来帮助学生巩固知识，这种教学方式就把小学数学课堂教学想得太过简单了。对于小学生理解数学的精确性，教师也应该有准确的认识，应在教学设计中就体现知识难度螺旋式上升的过程。对于一些较难理解的数学概念，可以先从非严谨、较为口语化的表述开始，遵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混而不错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的原则，待学生对其理解达到一定程度后再进一步将其精确化，这也可以确保一定的逻辑严谨性。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10.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11.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12.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13.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14.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5.xml><?xml version="1.0" encoding="utf-8"?>
<p:tagLst xmlns:p="http://schemas.openxmlformats.org/presentationml/2006/main">
  <p:tag name="KSO_WM_DIAGRAM_VIRTUALLY_FRAME" val="{&quot;height&quot;:376.2,&quot;left&quot;:63.2,&quot;top&quot;:105.25,&quot;width&quot;:840.45}"/>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2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30.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31.xml><?xml version="1.0" encoding="utf-8"?>
<p:tagLst xmlns:p="http://schemas.openxmlformats.org/presentationml/2006/main">
  <p:tag name="KSO_WM_DIAGRAM_VIRTUALLY_FRAME" val="{&quot;height&quot;:376.2,&quot;left&quot;:63.2,&quot;top&quot;:105.25,&quot;width&quot;:840.45}"/>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3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4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2.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43.xml><?xml version="1.0" encoding="utf-8"?>
<p:tagLst xmlns:p="http://schemas.openxmlformats.org/presentationml/2006/main">
  <p:tag name="KSO_WM_DIAGRAM_VIRTUALLY_FRAME" val="{&quot;height&quot;:376.2,&quot;left&quot;:63.2,&quot;top&quot;:105.25,&quot;width&quot;:840.45}"/>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4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5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4.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55.xml><?xml version="1.0" encoding="utf-8"?>
<p:tagLst xmlns:p="http://schemas.openxmlformats.org/presentationml/2006/main">
  <p:tag name="KSO_WM_DIAGRAM_VIRTUALLY_FRAME" val="{&quot;height&quot;:376.2,&quot;left&quot;:63.2,&quot;top&quot;:105.25,&quot;width&quot;:840.45}"/>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5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6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7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xml><?xml version="1.0" encoding="utf-8"?>
<p:tagLst xmlns:p="http://schemas.openxmlformats.org/presentationml/2006/main">
  <p:tag name="KSO_WM_DIAGRAM_VIRTUALLY_FRAME" val="{&quot;height&quot;:249.416062992126,&quot;left&quot;:108.8529921259842,&quot;top&quot;:129.56527559055118,&quot;width&quot;:742.2940157480314}"/>
</p:tagLst>
</file>

<file path=ppt/tags/tag8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4.xml><?xml version="1.0" encoding="utf-8"?>
<p:tagLst xmlns:p="http://schemas.openxmlformats.org/presentationml/2006/main">
  <p:tag name="resource_record_key" val="{&quot;29&quot;:[50053024,50053044]}"/>
</p:tagLst>
</file>

<file path=ppt/tags/tag9.xml><?xml version="1.0" encoding="utf-8"?>
<p:tagLst xmlns:p="http://schemas.openxmlformats.org/presentationml/2006/main">
  <p:tag name="KSO_WM_DIAGRAM_VIRTUALLY_FRAME" val="{&quot;height&quot;:249.416062992126,&quot;left&quot;:108.8529921259842,&quot;top&quot;:129.56527559055118,&quot;width&quot;:742.294015748031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16475</Words>
  <Application>WPS 演示</Application>
  <PresentationFormat>宽屏</PresentationFormat>
  <Paragraphs>372</Paragraphs>
  <Slides>47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47</vt:i4>
      </vt:variant>
    </vt:vector>
  </HeadingPairs>
  <TitlesOfParts>
    <vt:vector size="58" baseType="lpstr">
      <vt:lpstr>Arial</vt:lpstr>
      <vt:lpstr>宋体</vt:lpstr>
      <vt:lpstr>Wingdings</vt:lpstr>
      <vt:lpstr>微软雅黑 Light</vt:lpstr>
      <vt:lpstr>微软雅黑</vt:lpstr>
      <vt:lpstr>Impact</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无端崖</cp:lastModifiedBy>
  <cp:revision>204</cp:revision>
  <dcterms:created xsi:type="dcterms:W3CDTF">2018-03-23T01:16:00Z</dcterms:created>
  <dcterms:modified xsi:type="dcterms:W3CDTF">2025-10-15T08:56:14Z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